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0" r:id="rId2"/>
    <p:sldId id="268" r:id="rId3"/>
    <p:sldId id="258" r:id="rId4"/>
    <p:sldId id="259" r:id="rId5"/>
    <p:sldId id="271" r:id="rId6"/>
    <p:sldId id="272" r:id="rId7"/>
    <p:sldId id="273" r:id="rId8"/>
    <p:sldId id="260" r:id="rId9"/>
    <p:sldId id="279" r:id="rId10"/>
    <p:sldId id="280" r:id="rId11"/>
    <p:sldId id="281" r:id="rId12"/>
    <p:sldId id="282" r:id="rId13"/>
    <p:sldId id="283" r:id="rId14"/>
    <p:sldId id="284" r:id="rId15"/>
    <p:sldId id="261" r:id="rId16"/>
    <p:sldId id="278" r:id="rId17"/>
    <p:sldId id="276" r:id="rId18"/>
    <p:sldId id="266" r:id="rId19"/>
    <p:sldId id="265" r:id="rId20"/>
    <p:sldId id="274" r:id="rId21"/>
    <p:sldId id="264" r:id="rId22"/>
    <p:sldId id="263" r:id="rId23"/>
    <p:sldId id="267" r:id="rId24"/>
    <p:sldId id="277" r:id="rId25"/>
  </p:sldIdLst>
  <p:sldSz cx="9144000" cy="6858000" type="screen4x3"/>
  <p:notesSz cx="6799263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 autoAdjust="0"/>
  </p:normalViewPr>
  <p:slideViewPr>
    <p:cSldViewPr>
      <p:cViewPr varScale="1">
        <p:scale>
          <a:sx n="128" d="100"/>
          <a:sy n="128" d="100"/>
        </p:scale>
        <p:origin x="10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391" y="9423825"/>
            <a:ext cx="2919458" cy="5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5A4096-9585-4082-9359-603657E82A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668" cy="49641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995" y="1"/>
            <a:ext cx="2946668" cy="49641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F9EDA2-BFE4-4960-9546-25238FDBDED3}" type="datetimeFigureOut">
              <a:rPr lang="de-DE"/>
              <a:pPr>
                <a:defRPr/>
              </a:pPr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48" y="4716701"/>
            <a:ext cx="5438770" cy="4467697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806"/>
            <a:ext cx="2946668" cy="49641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995" y="9431806"/>
            <a:ext cx="2946668" cy="496410"/>
          </a:xfrm>
          <a:prstGeom prst="rect">
            <a:avLst/>
          </a:prstGeom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E62594-8BCE-4F83-AD54-A112FF62AB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3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2738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91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58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3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5589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0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9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38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0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519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52400"/>
            <a:ext cx="15160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52400" y="381000"/>
            <a:ext cx="7086600" cy="0"/>
          </a:xfrm>
          <a:prstGeom prst="line">
            <a:avLst/>
          </a:prstGeom>
          <a:noFill/>
          <a:ln w="19050">
            <a:solidFill>
              <a:srgbClr val="DF26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52400" y="6172200"/>
            <a:ext cx="8763000" cy="0"/>
          </a:xfrm>
          <a:prstGeom prst="line">
            <a:avLst/>
          </a:prstGeom>
          <a:noFill/>
          <a:ln w="19050">
            <a:solidFill>
              <a:srgbClr val="DF26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685800" y="62484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800" dirty="0" smtClean="0"/>
              <a:t>Landkreis Börde</a:t>
            </a:r>
          </a:p>
          <a:p>
            <a:pPr>
              <a:defRPr/>
            </a:pPr>
            <a:r>
              <a:rPr lang="de-DE" altLang="de-DE" sz="800" dirty="0" smtClean="0"/>
              <a:t>Bornsche Straße 2</a:t>
            </a:r>
          </a:p>
          <a:p>
            <a:pPr>
              <a:defRPr/>
            </a:pPr>
            <a:r>
              <a:rPr lang="de-DE" altLang="de-DE" sz="800" dirty="0" smtClean="0"/>
              <a:t>39340 Haldensleben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5868144" y="6246813"/>
            <a:ext cx="25884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altLang="de-DE" sz="800" dirty="0" smtClean="0"/>
              <a:t>Amt für Brand-, Katastrophenschutz und Rettungswesen</a:t>
            </a:r>
          </a:p>
          <a:p>
            <a:pPr algn="r">
              <a:defRPr/>
            </a:pPr>
            <a:r>
              <a:rPr lang="de-DE" altLang="de-DE" sz="800" dirty="0" smtClean="0"/>
              <a:t>Telefon: 03904 7240-3800</a:t>
            </a:r>
          </a:p>
          <a:p>
            <a:pPr algn="r">
              <a:defRPr/>
            </a:pPr>
            <a:r>
              <a:rPr lang="de-DE" altLang="de-DE" sz="800" dirty="0" smtClean="0"/>
              <a:t>Internet: www.landkreis-boerde.de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621088" y="6246813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de-DE" altLang="de-DE" sz="800" smtClean="0"/>
          </a:p>
          <a:p>
            <a:pPr algn="ctr">
              <a:defRPr/>
            </a:pPr>
            <a:r>
              <a:rPr lang="de-DE" altLang="de-DE" sz="800" smtClean="0"/>
              <a:t>Folie </a:t>
            </a:r>
            <a:fld id="{E0DFC93C-40CC-4510-8A4A-19B4A9D48ADE}" type="slidenum">
              <a:rPr lang="de-DE" altLang="de-DE" sz="800" smtClean="0"/>
              <a:pPr algn="ctr">
                <a:defRPr/>
              </a:pPr>
              <a:t>‹Nr.›</a:t>
            </a:fld>
            <a:endParaRPr lang="de-DE" altLang="de-DE" sz="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ndesnetzagentur.de/DE/Gasversorgung/aktuelle_gasversorgung/start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liner-feuerwehr.de/fileadmin/bfw/video/kat-leuchttuermeprojektfilm-640x360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808311"/>
          </a:xfrm>
        </p:spPr>
        <p:txBody>
          <a:bodyPr/>
          <a:lstStyle/>
          <a:p>
            <a:pPr>
              <a:defRPr/>
            </a:pPr>
            <a:r>
              <a:rPr lang="de-DE" dirty="0"/>
              <a:t>Kommunale und landkreisinterne Vorbereitungen im Falle eines Stromausfalls mit flächendeckender Auswirkung</a:t>
            </a:r>
            <a:endParaRPr lang="de-DE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de-DE" altLang="de-DE" dirty="0" smtClean="0"/>
              <a:t>23.11.2022</a:t>
            </a:r>
          </a:p>
        </p:txBody>
      </p:sp>
    </p:spTree>
    <p:extLst>
      <p:ext uri="{BB962C8B-B14F-4D97-AF65-F5344CB8AC3E}">
        <p14:creationId xmlns:p14="http://schemas.microsoft.com/office/powerpoint/2010/main" val="31382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50Hertz Transmission GmbH</a:t>
            </a:r>
          </a:p>
          <a:p>
            <a:pPr lvl="1"/>
            <a:r>
              <a:rPr lang="de-DE" dirty="0" smtClean="0"/>
              <a:t>Übertragungsnetzbetreiber für 18 Millionen Menschen in Deutschland</a:t>
            </a:r>
          </a:p>
          <a:p>
            <a:pPr lvl="1"/>
            <a:r>
              <a:rPr lang="de-DE" dirty="0" smtClean="0"/>
              <a:t>Verantwortlichkeit </a:t>
            </a:r>
            <a:r>
              <a:rPr lang="de-DE" dirty="0"/>
              <a:t>f</a:t>
            </a:r>
            <a:r>
              <a:rPr lang="de-DE" dirty="0" smtClean="0"/>
              <a:t>ür den Betrieb, Instandhaltung, Ausbau, und Sicherheit des Höchstspannungsnetzes von der Stromerzeugung bis zu den Umspannwerken</a:t>
            </a:r>
          </a:p>
          <a:p>
            <a:pPr lvl="1"/>
            <a:r>
              <a:rPr lang="de-DE" dirty="0" smtClean="0"/>
              <a:t>Vorstellung und Ziele des eigenen Krisenmanagement</a:t>
            </a:r>
          </a:p>
        </p:txBody>
      </p:sp>
    </p:spTree>
    <p:extLst>
      <p:ext uri="{BB962C8B-B14F-4D97-AF65-F5344CB8AC3E}">
        <p14:creationId xmlns:p14="http://schemas.microsoft.com/office/powerpoint/2010/main" val="37175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Avacon Netz GmbH (AVANG)</a:t>
            </a:r>
          </a:p>
          <a:p>
            <a:pPr lvl="1"/>
            <a:r>
              <a:rPr lang="de-DE" dirty="0" smtClean="0"/>
              <a:t>Vorstellung der Netzgebiete Strom und Gas in Sachsen-Anhalt</a:t>
            </a:r>
          </a:p>
          <a:p>
            <a:pPr lvl="1"/>
            <a:r>
              <a:rPr lang="de-DE" dirty="0" smtClean="0"/>
              <a:t>Vorstellung und Ziele des Krisenmanagements bei Avacon</a:t>
            </a:r>
          </a:p>
        </p:txBody>
      </p:sp>
    </p:spTree>
    <p:extLst>
      <p:ext uri="{BB962C8B-B14F-4D97-AF65-F5344CB8AC3E}">
        <p14:creationId xmlns:p14="http://schemas.microsoft.com/office/powerpoint/2010/main" val="30155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Erdgas Mittelsachsen GmbH (EMS)</a:t>
            </a:r>
          </a:p>
          <a:p>
            <a:pPr lvl="1"/>
            <a:r>
              <a:rPr lang="de-DE" dirty="0" smtClean="0"/>
              <a:t>Grundlagen der Erdgasversorgung und Erdgasinfrastruktur</a:t>
            </a:r>
          </a:p>
          <a:p>
            <a:pPr lvl="1"/>
            <a:r>
              <a:rPr lang="de-DE" dirty="0" smtClean="0"/>
              <a:t>Informationen zum Erdgasbezug und Verbrauch in Deutschland</a:t>
            </a:r>
          </a:p>
          <a:p>
            <a:pPr lvl="1"/>
            <a:r>
              <a:rPr lang="de-DE" dirty="0" smtClean="0"/>
              <a:t>Vorstellung der Aufgaben des Krisenstabes</a:t>
            </a:r>
          </a:p>
          <a:p>
            <a:pPr lvl="1"/>
            <a:r>
              <a:rPr lang="de-DE" dirty="0" smtClean="0"/>
              <a:t>Vorstellung möglicher Auswirkungen bei einer Gasmangellage</a:t>
            </a:r>
          </a:p>
        </p:txBody>
      </p:sp>
    </p:spTree>
    <p:extLst>
      <p:ext uri="{BB962C8B-B14F-4D97-AF65-F5344CB8AC3E}">
        <p14:creationId xmlns:p14="http://schemas.microsoft.com/office/powerpoint/2010/main" val="31896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de-DE" dirty="0" smtClean="0"/>
              <a:t>Aktuelle Situation zur Gasversorgung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tagaktuelle </a:t>
            </a:r>
            <a:r>
              <a:rPr lang="de-DE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Infos </a:t>
            </a:r>
            <a:r>
              <a:rPr lang="de-DE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auf der Internet-Seite der Bundesnetzagentur (</a:t>
            </a:r>
            <a:r>
              <a:rPr lang="de-DE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BNetzA</a:t>
            </a:r>
            <a:r>
              <a:rPr lang="de-DE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de-DE" sz="14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https://www.bundesnetzagentur.de/DE/Gasversorgung/aktuelle_gasversorgung/start.html</a:t>
            </a:r>
            <a:endParaRPr lang="de-DE" sz="1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de-DE" sz="14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/>
              <a:t>Keine Gasmangellage im Winter 2022/23 wenn:</a:t>
            </a:r>
          </a:p>
          <a:p>
            <a:pPr lvl="1"/>
            <a:r>
              <a:rPr lang="de-DE" dirty="0" smtClean="0"/>
              <a:t>Sparziele von 20 Prozent erreicht werden</a:t>
            </a:r>
          </a:p>
          <a:p>
            <a:pPr lvl="1"/>
            <a:r>
              <a:rPr lang="de-DE" dirty="0" smtClean="0"/>
              <a:t>LNG-Terminals ab 01/2023 einspeisen</a:t>
            </a:r>
          </a:p>
          <a:p>
            <a:pPr lvl="1"/>
            <a:r>
              <a:rPr lang="de-DE" dirty="0" smtClean="0"/>
              <a:t>Winterbedingter Rückgang der Importe und Anstieg der Exporte gering bleiben</a:t>
            </a:r>
          </a:p>
        </p:txBody>
      </p:sp>
    </p:spTree>
    <p:extLst>
      <p:ext uri="{BB962C8B-B14F-4D97-AF65-F5344CB8AC3E}">
        <p14:creationId xmlns:p14="http://schemas.microsoft.com/office/powerpoint/2010/main" val="27678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Vorbereitungen des Landes Sachsen-Anhalt</a:t>
            </a:r>
          </a:p>
          <a:p>
            <a:pPr lvl="1"/>
            <a:r>
              <a:rPr lang="de-DE" dirty="0" smtClean="0"/>
              <a:t>Bildung einer Koordinierungsstelle KRITIS (KOSTKRITIS)</a:t>
            </a:r>
          </a:p>
          <a:p>
            <a:pPr lvl="1"/>
            <a:r>
              <a:rPr lang="de-DE" dirty="0" smtClean="0"/>
              <a:t>Wöchentliche Abfrage über ein Gesamtlagebild KRITIS zur Erstellung eines Landeslagebildes</a:t>
            </a:r>
          </a:p>
        </p:txBody>
      </p:sp>
    </p:spTree>
    <p:extLst>
      <p:ext uri="{BB962C8B-B14F-4D97-AF65-F5344CB8AC3E}">
        <p14:creationId xmlns:p14="http://schemas.microsoft.com/office/powerpoint/2010/main" val="27061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Empfehlung des Landkreises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820973"/>
            <a:ext cx="1656184" cy="234274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555776" y="2257333"/>
            <a:ext cx="5542384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de-DE" kern="0" smtClean="0"/>
              <a:t>Ein Projekt im Rahmen des Programms</a:t>
            </a:r>
            <a:br>
              <a:rPr lang="de-DE" kern="0" smtClean="0"/>
            </a:br>
            <a:r>
              <a:rPr lang="de-DE" kern="0" smtClean="0"/>
              <a:t>„Forschung für die zivile Sicherheit“</a:t>
            </a:r>
            <a:endParaRPr lang="de-DE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94361" y="4509120"/>
            <a:ext cx="6400800" cy="13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altLang="de-DE" kern="0" smtClean="0"/>
          </a:p>
          <a:p>
            <a:endParaRPr lang="de-DE" altLang="de-DE" kern="0" smtClean="0"/>
          </a:p>
          <a:p>
            <a:r>
              <a:rPr lang="de-DE" altLang="de-DE" sz="1200" kern="0" smtClean="0">
                <a:hlinkClick r:id="rId3"/>
              </a:rPr>
              <a:t>https://www.berliner-feuerwehr.de/fileadmin/bfw/video/kat-leuchttuermeprojektfilm-640x360.mp4</a:t>
            </a:r>
            <a:endParaRPr lang="de-DE" altLang="de-DE" sz="1200" kern="0" smtClean="0"/>
          </a:p>
          <a:p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9154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den Gemeinden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800" dirty="0" smtClean="0"/>
              <a:t>12 </a:t>
            </a:r>
            <a:r>
              <a:rPr lang="de-DE" sz="2800" dirty="0"/>
              <a:t>Gemeinden existieren zentrale </a:t>
            </a:r>
            <a:r>
              <a:rPr lang="de-DE" sz="2800" dirty="0" smtClean="0"/>
              <a:t>Anlaufpunkte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1 Gemeinde (noch) keine Regelung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7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Empfehlung des Landkreises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u="sng" dirty="0" smtClean="0">
                <a:solidFill>
                  <a:srgbClr val="FF0000"/>
                </a:solidFill>
              </a:rPr>
              <a:t>Alle</a:t>
            </a:r>
            <a:r>
              <a:rPr lang="de-DE" b="1" dirty="0" smtClean="0">
                <a:solidFill>
                  <a:srgbClr val="FF0000"/>
                </a:solidFill>
              </a:rPr>
              <a:t> Gerätehäuser dienen als Anlaufstelle für die Bevölkerung!</a:t>
            </a:r>
            <a:endParaRPr lang="de-DE" dirty="0" smtClean="0"/>
          </a:p>
          <a:p>
            <a:pPr marL="0" indent="0" algn="ctr">
              <a:buNone/>
            </a:pPr>
            <a:r>
              <a:rPr lang="de-DE" b="1" dirty="0"/>
              <a:t>Katastrophenschutz-Leuchttürme </a:t>
            </a:r>
            <a:r>
              <a:rPr lang="de-DE" b="1" dirty="0" smtClean="0"/>
              <a:t>(</a:t>
            </a:r>
            <a:r>
              <a:rPr lang="de-DE" b="1" dirty="0"/>
              <a:t>Kat-L</a:t>
            </a:r>
            <a:r>
              <a:rPr lang="de-DE" b="1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Grund: In jedem Ort die „selbe“ Anlaufstelle.</a:t>
            </a:r>
          </a:p>
          <a:p>
            <a:pPr marL="0" indent="0">
              <a:buNone/>
            </a:pPr>
            <a:r>
              <a:rPr lang="de-DE" sz="1800" dirty="0" smtClean="0"/>
              <a:t>Sollten die Gerätehäuser nicht als Anlaufstellen geeignet sein (z.B. nur Garage o. ä.), dann Hinweis am Gerätehaus wo die Anlaufstelle im Ort/Ortsteil ist.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 algn="ctr">
              <a:buNone/>
            </a:pPr>
            <a:r>
              <a:rPr lang="de-DE" sz="1800" dirty="0" smtClean="0"/>
              <a:t>Benötigen Sie Hilfe oder Unterstützung, finden Sie uns im Dorfgemeinschaftshaus, Dorfstr. 3</a:t>
            </a:r>
            <a:endParaRPr lang="de-DE" sz="18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1259632" y="5229200"/>
            <a:ext cx="6696744" cy="7920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Kat-L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 Hilfe leisten ggf. Rettungsdienst alarmieren</a:t>
            </a:r>
          </a:p>
          <a:p>
            <a:r>
              <a:rPr lang="de-DE" dirty="0"/>
              <a:t>Informationen sammeln und weitergeben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000" dirty="0" smtClean="0"/>
              <a:t>(</a:t>
            </a:r>
            <a:r>
              <a:rPr lang="de-DE" sz="2000" dirty="0"/>
              <a:t>an übergeordnete Stellen und an die Bevölkerung)</a:t>
            </a:r>
          </a:p>
          <a:p>
            <a:r>
              <a:rPr lang="de-DE" dirty="0"/>
              <a:t>Sonstige Hilfe leisten oder organisieren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000" dirty="0" smtClean="0"/>
              <a:t>(</a:t>
            </a:r>
            <a:r>
              <a:rPr lang="de-DE" sz="2000" dirty="0"/>
              <a:t>z.B. erwärmen von Babynahrung)</a:t>
            </a:r>
          </a:p>
          <a:p>
            <a:r>
              <a:rPr lang="de-DE" dirty="0" smtClean="0"/>
              <a:t>Hilfsangebote sammeln und weitergeben</a:t>
            </a:r>
          </a:p>
          <a:p>
            <a:r>
              <a:rPr lang="de-DE" dirty="0" smtClean="0"/>
              <a:t>Externe </a:t>
            </a:r>
            <a:r>
              <a:rPr lang="de-DE" dirty="0"/>
              <a:t>Kommunikation für die Bevölkerung anbieten </a:t>
            </a:r>
          </a:p>
          <a:p>
            <a:pPr marL="457200" lvl="1" indent="0">
              <a:buNone/>
            </a:pPr>
            <a:r>
              <a:rPr lang="de-DE" dirty="0"/>
              <a:t>	(z.B. Ladestation für Handy</a:t>
            </a:r>
            <a:r>
              <a:rPr lang="de-DE" dirty="0" smtClean="0"/>
              <a:t>, </a:t>
            </a:r>
            <a:r>
              <a:rPr lang="de-DE" dirty="0"/>
              <a:t>Telefon)</a:t>
            </a:r>
          </a:p>
          <a:p>
            <a:r>
              <a:rPr lang="de-DE" dirty="0" smtClean="0"/>
              <a:t>Kommunikation untereinander für die Bevölkerung anbieten 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7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 Kat-L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Notstrom! </a:t>
            </a:r>
            <a:r>
              <a:rPr lang="de-DE" sz="2000" dirty="0" smtClean="0"/>
              <a:t>(entweder Stationär oder Einspeisemöglichkeit)</a:t>
            </a:r>
          </a:p>
          <a:p>
            <a:r>
              <a:rPr lang="de-DE" dirty="0" smtClean="0"/>
              <a:t>Heizung</a:t>
            </a:r>
          </a:p>
          <a:p>
            <a:r>
              <a:rPr lang="de-DE" dirty="0"/>
              <a:t>Kommunikationsmittel (BOS-Funk, ggf. Telefon</a:t>
            </a:r>
            <a:r>
              <a:rPr lang="de-DE" dirty="0" smtClean="0"/>
              <a:t>)</a:t>
            </a:r>
          </a:p>
          <a:p>
            <a:r>
              <a:rPr lang="de-DE" dirty="0" smtClean="0"/>
              <a:t>Radio ggf. Fernseher</a:t>
            </a:r>
            <a:endParaRPr lang="de-DE" dirty="0"/>
          </a:p>
          <a:p>
            <a:r>
              <a:rPr lang="de-DE" dirty="0"/>
              <a:t>Erste Hilfe </a:t>
            </a:r>
            <a:r>
              <a:rPr lang="de-DE" dirty="0" smtClean="0"/>
              <a:t>Koffer/Rucksack</a:t>
            </a:r>
            <a:endParaRPr lang="de-DE" dirty="0"/>
          </a:p>
          <a:p>
            <a:r>
              <a:rPr lang="de-DE" dirty="0" smtClean="0"/>
              <a:t>Kochmöglichkeit</a:t>
            </a:r>
          </a:p>
          <a:p>
            <a:r>
              <a:rPr lang="de-DE" dirty="0" smtClean="0"/>
              <a:t>Aufenthaltsraum für Bevölkerung </a:t>
            </a:r>
          </a:p>
          <a:p>
            <a:pPr marL="457200" lvl="1" indent="0">
              <a:buNone/>
            </a:pPr>
            <a:r>
              <a:rPr lang="de-DE" dirty="0" smtClean="0"/>
              <a:t>(Wärmestube, Möglichkeit der Kommunikation untereinander)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 algn="just">
              <a:buNone/>
            </a:pPr>
            <a:r>
              <a:rPr lang="de-DE" b="1" dirty="0" smtClean="0"/>
              <a:t>Stromausfälle</a:t>
            </a:r>
            <a:r>
              <a:rPr lang="de-DE" dirty="0"/>
              <a:t>, in der Folge sukzessive ausfallende Telekommunikationsmöglichkeiten und der </a:t>
            </a:r>
            <a:r>
              <a:rPr lang="de-DE" b="1" dirty="0"/>
              <a:t>Ausfall weiterer Versorgungsinfrastrukturen</a:t>
            </a:r>
            <a:r>
              <a:rPr lang="de-DE" dirty="0"/>
              <a:t> können bereits nach relativ kurzer Zeit zu kritischen Situationen führen. Im Fall von länger andauernden </a:t>
            </a:r>
            <a:r>
              <a:rPr lang="de-DE" dirty="0" smtClean="0"/>
              <a:t>Störfällen </a:t>
            </a:r>
            <a:r>
              <a:rPr lang="de-DE" dirty="0"/>
              <a:t>gibt es </a:t>
            </a:r>
            <a:r>
              <a:rPr lang="de-DE" dirty="0" smtClean="0"/>
              <a:t>„notstromversorgte“ </a:t>
            </a:r>
            <a:r>
              <a:rPr lang="de-DE" dirty="0"/>
              <a:t>Gebäude, die als Anlaufstellen für die Bevölkerung dienen </a:t>
            </a:r>
            <a:r>
              <a:rPr lang="de-DE" dirty="0" smtClean="0"/>
              <a:t>könnten.</a:t>
            </a:r>
          </a:p>
        </p:txBody>
      </p:sp>
    </p:spTree>
    <p:extLst>
      <p:ext uri="{BB962C8B-B14F-4D97-AF65-F5344CB8AC3E}">
        <p14:creationId xmlns:p14="http://schemas.microsoft.com/office/powerpoint/2010/main" val="38194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Katastrophenschutz-Leuchttürme (Kat-L</a:t>
            </a:r>
            <a:r>
              <a:rPr lang="de-DE" dirty="0" smtClean="0"/>
              <a:t>) in größeren Ortsteilen mit über 250 Einwohner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Katastrophenschutz-Leuchttürme-</a:t>
            </a:r>
            <a:r>
              <a:rPr lang="de-DE" dirty="0" err="1"/>
              <a:t>Iight</a:t>
            </a:r>
            <a:r>
              <a:rPr lang="de-DE" dirty="0"/>
              <a:t> (Kat-L-</a:t>
            </a:r>
            <a:r>
              <a:rPr lang="de-DE" dirty="0" err="1"/>
              <a:t>Iight</a:t>
            </a:r>
            <a:r>
              <a:rPr lang="de-DE" dirty="0"/>
              <a:t>) </a:t>
            </a:r>
          </a:p>
          <a:p>
            <a:pPr marL="0" indent="0">
              <a:buNone/>
            </a:pPr>
            <a:r>
              <a:rPr lang="de-DE" dirty="0" smtClean="0"/>
              <a:t>In Ortsteile mit weniger als 250 Einwohner</a:t>
            </a:r>
            <a:endParaRPr lang="de-DE" dirty="0"/>
          </a:p>
          <a:p>
            <a:r>
              <a:rPr lang="de-DE" dirty="0" smtClean="0"/>
              <a:t>die ersten 24 h besetzt danach </a:t>
            </a:r>
          </a:p>
          <a:p>
            <a:r>
              <a:rPr lang="de-DE" dirty="0" smtClean="0"/>
              <a:t>nur Stundenweise pro Tag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(Personal; Betriebsmittel für Notstrom usw.)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8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Kat-L </a:t>
            </a:r>
            <a:r>
              <a:rPr lang="de-DE" dirty="0" err="1" smtClean="0"/>
              <a:t>Iight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 Hilfe leisten ggf. Rettungsdienst alarmieren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rsten 24 h</a:t>
            </a:r>
          </a:p>
          <a:p>
            <a:r>
              <a:rPr lang="de-DE" dirty="0" smtClean="0"/>
              <a:t>Informationen sammeln und weitergeben 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000" dirty="0" smtClean="0"/>
              <a:t>(an übergeordnete Stellen und an die Bevölkerung)</a:t>
            </a:r>
            <a:endParaRPr lang="de-DE" sz="2000" dirty="0"/>
          </a:p>
          <a:p>
            <a:r>
              <a:rPr lang="de-DE" dirty="0" smtClean="0"/>
              <a:t>Sonstige Hilfe leisten oder organisieren</a:t>
            </a:r>
          </a:p>
          <a:p>
            <a:pPr marL="457200" lvl="1" indent="0">
              <a:buNone/>
            </a:pPr>
            <a:r>
              <a:rPr lang="de-DE" dirty="0" smtClean="0"/>
              <a:t>	(z.B. erwärmen von Babynahrung)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Wenn nicht mehr besetzt ist die Informationsweitergabe durch Aushänge sicherzustellen. </a:t>
            </a: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Wichtig:</a:t>
            </a:r>
            <a:r>
              <a:rPr lang="de-DE" dirty="0" smtClean="0">
                <a:solidFill>
                  <a:srgbClr val="FF0000"/>
                </a:solidFill>
              </a:rPr>
              <a:t> Wo ist die nächste </a:t>
            </a:r>
            <a:r>
              <a:rPr lang="de-DE" b="1" dirty="0" smtClean="0">
                <a:solidFill>
                  <a:srgbClr val="FF0000"/>
                </a:solidFill>
              </a:rPr>
              <a:t>besetzte</a:t>
            </a:r>
            <a:r>
              <a:rPr lang="de-DE" dirty="0" smtClean="0">
                <a:solidFill>
                  <a:srgbClr val="FF0000"/>
                </a:solidFill>
              </a:rPr>
              <a:t> Anlaufstelle!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 </a:t>
            </a:r>
            <a:r>
              <a:rPr lang="de-DE" dirty="0"/>
              <a:t>	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60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 Kat-L </a:t>
            </a:r>
            <a:r>
              <a:rPr lang="de-DE" dirty="0" err="1" smtClean="0"/>
              <a:t>Iight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Beleuchtet auch bei Stromausfall</a:t>
            </a:r>
          </a:p>
          <a:p>
            <a:endParaRPr lang="de-DE" dirty="0" smtClean="0"/>
          </a:p>
          <a:p>
            <a:r>
              <a:rPr lang="de-DE" dirty="0"/>
              <a:t>H</a:t>
            </a:r>
            <a:r>
              <a:rPr lang="de-DE" dirty="0" smtClean="0"/>
              <a:t>eizung für Personal</a:t>
            </a:r>
          </a:p>
          <a:p>
            <a:endParaRPr lang="de-DE" dirty="0" smtClean="0"/>
          </a:p>
          <a:p>
            <a:r>
              <a:rPr lang="de-DE" dirty="0" smtClean="0"/>
              <a:t>Kommunikationsmittel (BOS-Funk, ggf. Telefon)</a:t>
            </a:r>
          </a:p>
          <a:p>
            <a:endParaRPr lang="de-DE" dirty="0" smtClean="0"/>
          </a:p>
          <a:p>
            <a:r>
              <a:rPr lang="de-DE" dirty="0" smtClean="0"/>
              <a:t>Radio</a:t>
            </a:r>
          </a:p>
          <a:p>
            <a:endParaRPr lang="de-DE" dirty="0"/>
          </a:p>
          <a:p>
            <a:r>
              <a:rPr lang="de-DE" dirty="0" smtClean="0"/>
              <a:t>Erste Hilfe Koffer/Rucksack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2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Angebot des Landkreises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Schaffung einer gemeinsamen Informationsplattform auf der Internetseite des Landkreises</a:t>
            </a:r>
          </a:p>
          <a:p>
            <a:pPr marL="457200" lvl="1" indent="0">
              <a:buNone/>
            </a:pPr>
            <a:r>
              <a:rPr lang="de-DE" dirty="0" smtClean="0"/>
              <a:t>Verlinkungen zu anderen Internetseiten (z.B. Gemeinde) sind möglich und gewünscht</a:t>
            </a:r>
          </a:p>
          <a:p>
            <a:r>
              <a:rPr lang="de-DE" dirty="0" smtClean="0"/>
              <a:t>Information der Bevölkerung über das Angebot</a:t>
            </a:r>
          </a:p>
          <a:p>
            <a:r>
              <a:rPr lang="de-DE" dirty="0" smtClean="0"/>
              <a:t>Unterstützung bei gemeinsamen Unterlagen und Vorlagen für die Kat-L</a:t>
            </a:r>
          </a:p>
          <a:p>
            <a:r>
              <a:rPr lang="de-DE" dirty="0" smtClean="0"/>
              <a:t>Übernahme der Struktur im weiteren Verlauf der Lage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0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6336704" cy="782960"/>
          </a:xfrm>
        </p:spPr>
        <p:txBody>
          <a:bodyPr/>
          <a:lstStyle/>
          <a:p>
            <a:r>
              <a:rPr lang="de-DE" sz="800" dirty="0"/>
              <a:t>https://upload.wikimedia.org/wikipedia/commons/thumb/1/15/Gemeinsam_sind_wir_stark_%28Seelze%29_4.jpg/799px-Gemeinsam_sind_wir_stark_%28Seelze%29_4.jpg?20210613161511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052736"/>
            <a:ext cx="54886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 smtClean="0"/>
              <a:t>Mit dem Eintreffen der staatlichen Unterstützung ist erst nach ca. 72h zu rechnen. </a:t>
            </a:r>
            <a:r>
              <a:rPr lang="de-DE" dirty="0"/>
              <a:t>U</a:t>
            </a:r>
            <a:r>
              <a:rPr lang="de-DE" dirty="0" smtClean="0"/>
              <a:t>nsere Einwohner werden jedoch viel früher Unterstützung benötigen. </a:t>
            </a:r>
          </a:p>
          <a:p>
            <a:pPr marL="0" indent="0" algn="just">
              <a:buNone/>
            </a:pPr>
            <a:r>
              <a:rPr lang="de-DE" dirty="0" smtClean="0"/>
              <a:t>Auf diese Situation muss sich jede Gemeinde und der  Landkreis vorbereiten. Hier möchten wir gern eng mit Ihnen zusammenarbeiten.</a:t>
            </a:r>
          </a:p>
          <a:p>
            <a:pPr marL="0" indent="0" algn="just">
              <a:buNone/>
            </a:pPr>
            <a:r>
              <a:rPr lang="de-DE" dirty="0" smtClean="0"/>
              <a:t>Weiterhin vereinfachen einheitliche Strukturen die Informationsweitergabe an die Bevölkerung und die Kommunikation untereinander.</a:t>
            </a:r>
          </a:p>
          <a:p>
            <a:pPr marL="0" indent="0" algn="just">
              <a:buNone/>
            </a:pPr>
            <a:endParaRPr lang="de-DE" dirty="0" smtClean="0"/>
          </a:p>
          <a:p>
            <a:pPr marL="0" indent="0" algn="just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6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 smtClean="0"/>
              <a:t>Anlaufstellen </a:t>
            </a:r>
            <a:r>
              <a:rPr lang="de-DE" b="1" dirty="0"/>
              <a:t>für die Bevölkerung im </a:t>
            </a:r>
            <a:r>
              <a:rPr lang="de-DE" b="1" dirty="0" smtClean="0"/>
              <a:t>Krisenfall möglichst in Landkreis Börde einheitlich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just">
              <a:buNone/>
            </a:pPr>
            <a:r>
              <a:rPr lang="de-DE" dirty="0" smtClean="0"/>
              <a:t>Dabei sollen </a:t>
            </a:r>
            <a:r>
              <a:rPr lang="de-DE" dirty="0"/>
              <a:t>ausgewählte </a:t>
            </a:r>
            <a:r>
              <a:rPr lang="de-DE" dirty="0" smtClean="0"/>
              <a:t>Gebäude  (Feuerwachen) </a:t>
            </a:r>
            <a:r>
              <a:rPr lang="de-DE" dirty="0"/>
              <a:t>so ausgestattet werden, dass hier </a:t>
            </a:r>
            <a:r>
              <a:rPr lang="de-DE" dirty="0" smtClean="0"/>
              <a:t>die nötigsten Hilfeleistungen erbracht oder von dort aus organisiert werden können. Zudem </a:t>
            </a:r>
            <a:r>
              <a:rPr lang="de-DE" dirty="0"/>
              <a:t>soll über einen Zeitraum von mehreren Tagen eine Notstromversorgung und </a:t>
            </a:r>
            <a:r>
              <a:rPr lang="de-DE" dirty="0" smtClean="0"/>
              <a:t>eine Kommunikation von und mit diesen </a:t>
            </a:r>
            <a:r>
              <a:rPr lang="de-DE" dirty="0"/>
              <a:t>Stellen gewährleistet </a:t>
            </a:r>
            <a:r>
              <a:rPr lang="de-DE" dirty="0" smtClean="0"/>
              <a:t>werden.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Vorbereitungen des Landkreises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Workshop im Landesverwaltungsamt 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Handlungsempfehlung für kreisangehörige Gemeinden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75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Vorbereitung des Landkreises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KatS</a:t>
            </a:r>
            <a:r>
              <a:rPr lang="de-DE" dirty="0" smtClean="0"/>
              <a:t>-Stab</a:t>
            </a:r>
          </a:p>
          <a:p>
            <a:pPr lvl="1"/>
            <a:r>
              <a:rPr lang="de-DE" dirty="0" smtClean="0"/>
              <a:t>Sonderpläne, Übersichten usw. aktualisiert</a:t>
            </a:r>
          </a:p>
          <a:p>
            <a:r>
              <a:rPr lang="de-DE" dirty="0" smtClean="0"/>
              <a:t>Ernährungswirtschaft, Lebensmittelhandel</a:t>
            </a:r>
          </a:p>
          <a:p>
            <a:pPr lvl="1"/>
            <a:r>
              <a:rPr lang="de-DE" dirty="0" smtClean="0"/>
              <a:t>Amt für Gesundheit und Verbraucherschutz</a:t>
            </a:r>
          </a:p>
          <a:p>
            <a:r>
              <a:rPr lang="de-DE" dirty="0"/>
              <a:t>Wasserversorgung</a:t>
            </a:r>
          </a:p>
          <a:p>
            <a:pPr lvl="1"/>
            <a:r>
              <a:rPr lang="de-DE" dirty="0"/>
              <a:t>Amt für Planung und Umwelt SG Wasserwirtschaft als untere </a:t>
            </a:r>
            <a:r>
              <a:rPr lang="de-DE" dirty="0" smtClean="0"/>
              <a:t>Wasserbehörde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Chlortabletten - Amt </a:t>
            </a:r>
            <a:r>
              <a:rPr lang="de-DE" dirty="0"/>
              <a:t>für Planung und Umwelt</a:t>
            </a:r>
          </a:p>
          <a:p>
            <a:r>
              <a:rPr lang="de-DE" dirty="0"/>
              <a:t>Kliniken im Landkreis Börde </a:t>
            </a:r>
            <a:endParaRPr lang="de-DE" dirty="0" smtClean="0"/>
          </a:p>
          <a:p>
            <a:pPr lvl="1"/>
            <a:r>
              <a:rPr lang="de-DE" dirty="0"/>
              <a:t>Notstromversorgung für ca. 36 Stunden      72 </a:t>
            </a:r>
            <a:r>
              <a:rPr lang="de-DE" dirty="0" smtClean="0"/>
              <a:t>Stunden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589240"/>
            <a:ext cx="235289" cy="1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Vorbereitung des Landkreises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Informationstechnik </a:t>
            </a:r>
            <a:r>
              <a:rPr lang="de-DE" dirty="0"/>
              <a:t>und Telekommunikation</a:t>
            </a:r>
          </a:p>
          <a:p>
            <a:pPr lvl="1"/>
            <a:r>
              <a:rPr lang="de-DE" smtClean="0"/>
              <a:t>1 </a:t>
            </a:r>
            <a:r>
              <a:rPr lang="de-DE" smtClean="0"/>
              <a:t>+ </a:t>
            </a:r>
            <a:r>
              <a:rPr lang="de-DE" dirty="0" smtClean="0"/>
              <a:t>2 </a:t>
            </a:r>
            <a:r>
              <a:rPr lang="de-DE" dirty="0"/>
              <a:t>Satellitentelefone</a:t>
            </a:r>
          </a:p>
          <a:p>
            <a:pPr lvl="1"/>
            <a:r>
              <a:rPr lang="de-DE" dirty="0"/>
              <a:t>Tetra-Basisstation (TBS) </a:t>
            </a:r>
          </a:p>
          <a:p>
            <a:pPr lvl="2"/>
            <a:r>
              <a:rPr lang="de-DE" dirty="0" smtClean="0"/>
              <a:t>Batteriepufferungen </a:t>
            </a:r>
            <a:r>
              <a:rPr lang="de-DE" dirty="0"/>
              <a:t>für 6 – 20 </a:t>
            </a:r>
            <a:r>
              <a:rPr lang="de-DE" dirty="0" smtClean="0"/>
              <a:t>Stunden</a:t>
            </a:r>
          </a:p>
          <a:p>
            <a:pPr lvl="2"/>
            <a:r>
              <a:rPr lang="de-DE" dirty="0" smtClean="0"/>
              <a:t>ca. 50% mit Notstromersatzanlagen</a:t>
            </a:r>
          </a:p>
          <a:p>
            <a:r>
              <a:rPr lang="de-DE" dirty="0" smtClean="0"/>
              <a:t>Kraftstofflager und Kraftstoffverteilung</a:t>
            </a:r>
          </a:p>
          <a:p>
            <a:pPr lvl="1"/>
            <a:r>
              <a:rPr lang="de-DE" dirty="0"/>
              <a:t>mobilen </a:t>
            </a:r>
            <a:r>
              <a:rPr lang="de-DE" dirty="0" smtClean="0"/>
              <a:t>Tankanlagen 500 &amp; 200 </a:t>
            </a:r>
            <a:r>
              <a:rPr lang="de-DE" dirty="0"/>
              <a:t>Liter </a:t>
            </a:r>
            <a:endParaRPr lang="de-DE" dirty="0" smtClean="0"/>
          </a:p>
          <a:p>
            <a:r>
              <a:rPr lang="de-DE" dirty="0" smtClean="0"/>
              <a:t>Notfallpläne LK-Verwaltung</a:t>
            </a:r>
            <a:endParaRPr lang="de-DE" dirty="0"/>
          </a:p>
          <a:p>
            <a:pPr lvl="1"/>
            <a:r>
              <a:rPr lang="de-DE" dirty="0"/>
              <a:t>z</a:t>
            </a:r>
            <a:r>
              <a:rPr lang="de-DE" dirty="0" smtClean="0"/>
              <a:t>.B. Gaslieferstopp/Gasmangellage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586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am 14.07.2022 am IBK </a:t>
            </a:r>
            <a:r>
              <a:rPr lang="de-DE" dirty="0" err="1" smtClean="0"/>
              <a:t>Heyrothsberge</a:t>
            </a:r>
            <a:endParaRPr lang="de-DE" dirty="0" smtClean="0"/>
          </a:p>
          <a:p>
            <a:r>
              <a:rPr lang="de-DE" dirty="0"/>
              <a:t>a</a:t>
            </a:r>
            <a:r>
              <a:rPr lang="de-DE" dirty="0" smtClean="0"/>
              <a:t>m 27.10.2022 im Landeverwaltungsamt in Halle (S.)</a:t>
            </a:r>
          </a:p>
          <a:p>
            <a:endParaRPr lang="de-DE" dirty="0"/>
          </a:p>
          <a:p>
            <a:r>
              <a:rPr lang="de-DE" dirty="0" smtClean="0"/>
              <a:t>Informationen zur Versorgungssicherheit der leitungsgebundenen Energieträger Gas und elektrischer Strom durch Politik und Energiewirtschaft</a:t>
            </a:r>
          </a:p>
        </p:txBody>
      </p:sp>
    </p:spTree>
    <p:extLst>
      <p:ext uri="{BB962C8B-B14F-4D97-AF65-F5344CB8AC3E}">
        <p14:creationId xmlns:p14="http://schemas.microsoft.com/office/powerpoint/2010/main" val="42463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Energiesicherheit/Krisenmanagement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Ministerium für Wissenschaft, Energie, Klimaschutz und Umwelt als Landesregulierungsbehörde für Energieaufsicht und Energieregulierung</a:t>
            </a:r>
          </a:p>
          <a:p>
            <a:pPr lvl="1"/>
            <a:r>
              <a:rPr lang="de-DE" dirty="0" smtClean="0"/>
              <a:t>Vorstellung der Rechtsvorschriften</a:t>
            </a:r>
          </a:p>
          <a:p>
            <a:pPr lvl="1"/>
            <a:r>
              <a:rPr lang="de-DE" dirty="0" smtClean="0"/>
              <a:t>Aufgaben des MUW</a:t>
            </a:r>
          </a:p>
          <a:p>
            <a:pPr lvl="1"/>
            <a:r>
              <a:rPr lang="de-DE" dirty="0" smtClean="0"/>
              <a:t>Lageeinschätzung</a:t>
            </a:r>
          </a:p>
        </p:txBody>
      </p:sp>
    </p:spTree>
    <p:extLst>
      <p:ext uri="{BB962C8B-B14F-4D97-AF65-F5344CB8AC3E}">
        <p14:creationId xmlns:p14="http://schemas.microsoft.com/office/powerpoint/2010/main" val="37214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Bildschirmpräsentation [Kompatibilitätsmodus]" id="{D1799434-92D2-4A4B-A3AC-7A546AD7EE50}" vid="{00D10AAD-1D27-455C-AB26-F2810A1901E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Vorlage_Bildschirmpräsentation</Template>
  <TotalTime>0</TotalTime>
  <Words>878</Words>
  <Application>Microsoft Office PowerPoint</Application>
  <PresentationFormat>Bildschirmpräsentation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Larissa</vt:lpstr>
      <vt:lpstr>Kommunale und landkreisinterne Vorbereitungen im Falle eines Stromausfalls mit flächendeckender Auswirkung</vt:lpstr>
      <vt:lpstr>Motivation</vt:lpstr>
      <vt:lpstr>Motivation</vt:lpstr>
      <vt:lpstr>Ziel</vt:lpstr>
      <vt:lpstr>Ablauf</vt:lpstr>
      <vt:lpstr>Vorbereitung des Landkreises</vt:lpstr>
      <vt:lpstr>Vorbereitung des Landkreises</vt:lpstr>
      <vt:lpstr>Workshop Energiesicherheit/Krisenmanagement </vt:lpstr>
      <vt:lpstr>Workshop Energiesicherheit/Krisenmanagement </vt:lpstr>
      <vt:lpstr>Workshop Energiesicherheit/Krisenmanagement </vt:lpstr>
      <vt:lpstr>Workshop Energiesicherheit/Krisenmanagement </vt:lpstr>
      <vt:lpstr>Workshop Energiesicherheit/Krisenmanagement </vt:lpstr>
      <vt:lpstr>Workshop Energiesicherheit/Krisenmanagement </vt:lpstr>
      <vt:lpstr>Workshop Energiesicherheit/Krisenmanagement </vt:lpstr>
      <vt:lpstr>Empfehlung des Landkreises</vt:lpstr>
      <vt:lpstr>In den Gemeinden</vt:lpstr>
      <vt:lpstr>Empfehlung des Landkreises</vt:lpstr>
      <vt:lpstr>Aufgaben Kat-L</vt:lpstr>
      <vt:lpstr>Anforderung Kat-L</vt:lpstr>
      <vt:lpstr>Alternative</vt:lpstr>
      <vt:lpstr>Aufgaben Kat-L Iight</vt:lpstr>
      <vt:lpstr>Anforderung Kat-L Iight</vt:lpstr>
      <vt:lpstr>Angebot des Landkreises</vt:lpstr>
      <vt:lpstr>https://upload.wikimedia.org/wikipedia/commons/thumb/1/15/Gemeinsam_sind_wir_stark_%28Seelze%29_4.jpg/799px-Gemeinsam_sind_wir_stark_%28Seelze%29_4.jpg?20210613161511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Katastrophenschutz-Leuchttürme</dc:title>
  <dc:creator>Bernsdorf, Mario</dc:creator>
  <cp:lastModifiedBy>Bernsdorf, Mario</cp:lastModifiedBy>
  <cp:revision>54</cp:revision>
  <cp:lastPrinted>2022-10-19T11:18:05Z</cp:lastPrinted>
  <dcterms:created xsi:type="dcterms:W3CDTF">2022-09-22T08:00:50Z</dcterms:created>
  <dcterms:modified xsi:type="dcterms:W3CDTF">2022-11-23T11:01:28Z</dcterms:modified>
</cp:coreProperties>
</file>